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4"/>
  </p:notesMasterIdLst>
  <p:sldIdLst>
    <p:sldId id="260" r:id="rId2"/>
    <p:sldId id="282" r:id="rId3"/>
    <p:sldId id="268" r:id="rId4"/>
    <p:sldId id="275" r:id="rId5"/>
    <p:sldId id="279" r:id="rId6"/>
    <p:sldId id="277" r:id="rId7"/>
    <p:sldId id="287" r:id="rId8"/>
    <p:sldId id="284" r:id="rId9"/>
    <p:sldId id="270" r:id="rId10"/>
    <p:sldId id="285" r:id="rId11"/>
    <p:sldId id="296" r:id="rId12"/>
    <p:sldId id="297" r:id="rId13"/>
    <p:sldId id="288" r:id="rId14"/>
    <p:sldId id="289" r:id="rId15"/>
    <p:sldId id="290" r:id="rId16"/>
    <p:sldId id="293" r:id="rId17"/>
    <p:sldId id="291" r:id="rId18"/>
    <p:sldId id="295" r:id="rId19"/>
    <p:sldId id="292" r:id="rId20"/>
    <p:sldId id="298" r:id="rId21"/>
    <p:sldId id="273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696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</a:t>
            </a:r>
            <a:r>
              <a:rPr lang="en-US" dirty="0" smtClean="0"/>
              <a:t>They </a:t>
            </a:r>
            <a:r>
              <a:rPr lang="en-US" dirty="0"/>
              <a:t>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Monthly Revenue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Sheet1!$D$2:$D$4</c:f>
              <c:numCache>
                <c:formatCode>[&gt;=10000000]"₹ "##\,##\,##\,##0;[&gt;=100000]"₹ "\ ##\,##\,##0;"₹ "##,##0</c:formatCode>
                <c:ptCount val="3"/>
                <c:pt idx="0">
                  <c:v>171540000</c:v>
                </c:pt>
                <c:pt idx="1">
                  <c:v>345480000</c:v>
                </c:pt>
                <c:pt idx="2">
                  <c:v>512220000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1363728496"/>
        <c:axId val="1363718704"/>
        <c:axId val="0"/>
      </c:bar3DChart>
      <c:catAx>
        <c:axId val="13637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8704"/>
        <c:crosses val="autoZero"/>
        <c:auto val="1"/>
        <c:lblAlgn val="ctr"/>
        <c:lblOffset val="100"/>
        <c:noMultiLvlLbl val="0"/>
      </c:catAx>
      <c:valAx>
        <c:axId val="136371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Revenue </a:t>
            </a:r>
            <a:r>
              <a:rPr lang="en-US" dirty="0" smtClean="0"/>
              <a:t>v/s Expense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Sheet3!$A$9</c:f>
              <c:strCache>
                <c:ptCount val="1"/>
                <c:pt idx="0">
                  <c:v>Monthly Revenue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Sheet3!$B$8:$D$8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Sheet3!$B$9:$D$9</c:f>
              <c:numCache>
                <c:formatCode>[&gt;=10000000]"₹ "##\,##\,##\,##0;[&gt;=100000]"₹ "\ ##\,##\,##0;"₹ "##,##0</c:formatCode>
                <c:ptCount val="3"/>
                <c:pt idx="0">
                  <c:v>171540000</c:v>
                </c:pt>
                <c:pt idx="1">
                  <c:v>345480000</c:v>
                </c:pt>
                <c:pt idx="2">
                  <c:v>512220000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3716528"/>
        <c:axId val="1363715984"/>
      </c:lineChart>
      <c:lineChart>
        <c:grouping val="stacked"/>
        <c:varyColors val="0"/>
        <c:ser>
          <c:idx val="1"/>
          <c:order val="1"/>
          <c:tx>
            <c:strRef>
              <c:f>Sheet3!$A$10</c:f>
              <c:strCache>
                <c:ptCount val="1"/>
                <c:pt idx="0">
                  <c:v>Expenses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Sheet3!$B$8:$D$8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Sheet3!$B$10:$D$10</c:f>
              <c:numCache>
                <c:formatCode>[&gt;=10000000]"₹ "##\,##\,##\,##0;[&gt;=100000]"₹ "\ ##\,##\,##0;"₹ "##,##0</c:formatCode>
                <c:ptCount val="3"/>
                <c:pt idx="0">
                  <c:v>460000000</c:v>
                </c:pt>
                <c:pt idx="1">
                  <c:v>632500000</c:v>
                </c:pt>
                <c:pt idx="2">
                  <c:v>805000000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3726320"/>
        <c:axId val="1363720880"/>
      </c:lineChart>
      <c:valAx>
        <c:axId val="136371598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6528"/>
        <c:crosses val="max"/>
        <c:crossBetween val="between"/>
      </c:valAx>
      <c:catAx>
        <c:axId val="1363716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5984"/>
        <c:crosses val="autoZero"/>
        <c:auto val="1"/>
        <c:lblAlgn val="ctr"/>
        <c:lblOffset val="100"/>
        <c:noMultiLvlLbl val="0"/>
      </c:catAx>
      <c:valAx>
        <c:axId val="1363720880"/>
        <c:scaling>
          <c:orientation val="minMax"/>
        </c:scaling>
        <c:delete val="0"/>
        <c:axPos val="l"/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6320"/>
        <c:crosses val="autoZero"/>
        <c:crossBetween val="between"/>
      </c:valAx>
      <c:catAx>
        <c:axId val="1363726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6372088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6">
        <a:lumMod val="60000"/>
        <a:lumOff val="40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Customer Acquisition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Branches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[&gt;=10000000]" "##\,##\,##\,##0;[&gt;=100000]" "\ ##\,##\,##0;" "##,##0</c:formatCode>
                <c:ptCount val="3"/>
                <c:pt idx="0">
                  <c:v>1200</c:v>
                </c:pt>
                <c:pt idx="1">
                  <c:v>2400</c:v>
                </c:pt>
                <c:pt idx="2">
                  <c:v>3600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63719248"/>
        <c:axId val="136371707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Consumers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[&gt;=10000000]" "##\,##\,##\,##0;[&gt;=100000]" "\ ##\,##\,##0;" "##,##0</c:formatCode>
                <c:ptCount val="3"/>
                <c:pt idx="0">
                  <c:v>1200000</c:v>
                </c:pt>
                <c:pt idx="1">
                  <c:v>2400000</c:v>
                </c:pt>
                <c:pt idx="2">
                  <c:v>3600000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63722512"/>
        <c:axId val="1363717616"/>
      </c:lineChart>
      <c:catAx>
        <c:axId val="136372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7616"/>
        <c:crosses val="autoZero"/>
        <c:auto val="1"/>
        <c:lblAlgn val="ctr"/>
        <c:lblOffset val="100"/>
        <c:noMultiLvlLbl val="0"/>
      </c:catAx>
      <c:valAx>
        <c:axId val="136371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0]&quot; &quot;##\,##\,##\,##0;[&gt;=100000]&quot; &quot;\ ##\,##\,##0;&quot;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2512"/>
        <c:crosses val="autoZero"/>
        <c:crossBetween val="between"/>
      </c:valAx>
      <c:valAx>
        <c:axId val="1363717072"/>
        <c:scaling>
          <c:orientation val="minMax"/>
        </c:scaling>
        <c:delete val="0"/>
        <c:axPos val="t"/>
        <c:numFmt formatCode="[&gt;=10000000]&quot; &quot;##\,##\,##\,##0;[&gt;=100000]&quot; &quot;\ ##\,##\,##0;&quot;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9248"/>
        <c:crosses val="max"/>
        <c:crossBetween val="between"/>
      </c:valAx>
      <c:catAx>
        <c:axId val="1363719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63717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1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hart" Target="../charts/chart5.xml"/><Relationship Id="rId5" Type="http://schemas.openxmlformats.org/officeDocument/2006/relationships/image" Target="../media/image5.png"/><Relationship Id="rId10" Type="http://schemas.openxmlformats.org/officeDocument/2006/relationships/chart" Target="../charts/chart4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9.png"/><Relationship Id="rId2" Type="http://schemas.openxmlformats.org/officeDocument/2006/relationships/image" Target="../media/image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–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80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Initiation &amp; Growth Forecasts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00269" y="6356350"/>
            <a:ext cx="4302799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852068"/>
              </p:ext>
            </p:extLst>
          </p:nvPr>
        </p:nvGraphicFramePr>
        <p:xfrm>
          <a:off x="1299360" y="1081704"/>
          <a:ext cx="4572000" cy="259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288338"/>
              </p:ext>
            </p:extLst>
          </p:nvPr>
        </p:nvGraphicFramePr>
        <p:xfrm>
          <a:off x="6051176" y="1071676"/>
          <a:ext cx="5649254" cy="5389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006298"/>
              </p:ext>
            </p:extLst>
          </p:nvPr>
        </p:nvGraphicFramePr>
        <p:xfrm>
          <a:off x="1322891" y="37176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7212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265637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454" y="1107890"/>
            <a:ext cx="10372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536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26892" y="6337077"/>
            <a:ext cx="10523654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068685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0940" y="1279520"/>
            <a:ext cx="937260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mtClean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smtClean="0">
                <a:solidFill>
                  <a:srgbClr val="FF0000"/>
                </a:solidFill>
                <a:latin typeface="Arial Black" panose="020B0A04020102020204" pitchFamily="34" charset="0"/>
              </a:rPr>
              <a:t>To be updated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Rajesh Karandikar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Alok Sambuddha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Chetan </a:t>
            </a:r>
            <a:r>
              <a:rPr lang="en-US" sz="1200" dirty="0" err="1" smtClean="0">
                <a:solidFill>
                  <a:srgbClr val="002060"/>
                </a:solidFill>
              </a:rPr>
              <a:t>Savale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Sanjay </a:t>
            </a:r>
            <a:r>
              <a:rPr lang="en-US" sz="1200" dirty="0" err="1" smtClean="0">
                <a:solidFill>
                  <a:srgbClr val="002060"/>
                </a:solidFill>
              </a:rPr>
              <a:t>Kelapure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 smtClean="0">
                <a:solidFill>
                  <a:srgbClr val="002060"/>
                </a:solidFill>
              </a:rPr>
              <a:t>Shrikant</a:t>
            </a:r>
            <a:r>
              <a:rPr lang="en-US" sz="1200" dirty="0" smtClean="0">
                <a:solidFill>
                  <a:srgbClr val="002060"/>
                </a:solidFill>
              </a:rPr>
              <a:t> </a:t>
            </a:r>
            <a:r>
              <a:rPr lang="en-US" sz="1200" dirty="0" err="1" smtClean="0">
                <a:solidFill>
                  <a:srgbClr val="002060"/>
                </a:solidFill>
              </a:rPr>
              <a:t>Chatur</a:t>
            </a:r>
            <a:r>
              <a:rPr lang="en-US" sz="1200" dirty="0" smtClean="0">
                <a:solidFill>
                  <a:srgbClr val="002060"/>
                </a:solidFill>
              </a:rPr>
              <a:t> 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 smtClean="0">
                <a:solidFill>
                  <a:srgbClr val="002060"/>
                </a:solidFill>
              </a:rPr>
              <a:t>Shrikant</a:t>
            </a:r>
            <a:r>
              <a:rPr lang="en-US" sz="1200" dirty="0" smtClean="0">
                <a:solidFill>
                  <a:srgbClr val="002060"/>
                </a:solidFill>
              </a:rPr>
              <a:t> </a:t>
            </a:r>
            <a:r>
              <a:rPr lang="en-US" sz="1200" dirty="0" err="1" smtClean="0">
                <a:solidFill>
                  <a:srgbClr val="002060"/>
                </a:solidFill>
              </a:rPr>
              <a:t>Chepe</a:t>
            </a:r>
            <a:endParaRPr lang="en-US" sz="1200" dirty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RC Patil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</a:t>
            </a:r>
            <a:r>
              <a:rPr lang="en-US" sz="1200" dirty="0" err="1" smtClean="0">
                <a:solidFill>
                  <a:srgbClr val="002060"/>
                </a:solidFill>
              </a:rPr>
              <a:t>patil</a:t>
            </a:r>
            <a:endParaRPr lang="en-US" sz="1200" dirty="0" smtClean="0">
              <a:solidFill>
                <a:srgbClr val="002060"/>
              </a:solidFill>
            </a:endParaRP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Rahul </a:t>
            </a:r>
            <a:r>
              <a:rPr lang="en-US" sz="1200" dirty="0" err="1" smtClean="0">
                <a:solidFill>
                  <a:srgbClr val="002060"/>
                </a:solidFill>
              </a:rPr>
              <a:t>PAtil</a:t>
            </a:r>
            <a:endParaRPr lang="en-US" sz="1200" dirty="0">
              <a:solidFill>
                <a:srgbClr val="002060"/>
              </a:solidFill>
            </a:endParaRP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 smtClean="0">
                <a:solidFill>
                  <a:srgbClr val="002060"/>
                </a:solidFill>
              </a:rPr>
              <a:t>Partners</a:t>
            </a:r>
            <a:r>
              <a:rPr lang="en-US" sz="1600" dirty="0">
                <a:solidFill>
                  <a:srgbClr val="002060"/>
                </a:solidFill>
              </a:rPr>
              <a:t>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IRSRD – Dev, governance,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IPA, RBI, </a:t>
            </a:r>
            <a:r>
              <a:rPr lang="en-US" sz="1200" dirty="0" smtClean="0">
                <a:solidFill>
                  <a:srgbClr val="002060"/>
                </a:solidFill>
              </a:rPr>
              <a:t>PM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–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</a:t>
            </a:r>
            <a:r>
              <a:rPr lang="en-US" sz="1400" dirty="0" smtClean="0">
                <a:solidFill>
                  <a:srgbClr val="C00000"/>
                </a:solidFill>
              </a:rPr>
              <a:t>Integration </a:t>
            </a:r>
            <a:r>
              <a:rPr lang="en-US" sz="1400" dirty="0">
                <a:solidFill>
                  <a:srgbClr val="C00000"/>
                </a:solidFill>
              </a:rPr>
              <a:t>with </a:t>
            </a:r>
            <a:r>
              <a:rPr lang="en-US" sz="1400" dirty="0" smtClean="0">
                <a:solidFill>
                  <a:srgbClr val="C00000"/>
                </a:solidFill>
              </a:rPr>
              <a:t>parallel trending apps</a:t>
            </a:r>
            <a:endParaRPr lang="en-US" sz="1400" dirty="0">
              <a:solidFill>
                <a:srgbClr val="C00000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</a:t>
            </a:r>
            <a:r>
              <a:rPr lang="en-US" sz="1400" dirty="0" smtClean="0">
                <a:solidFill>
                  <a:srgbClr val="C00000"/>
                </a:solidFill>
              </a:rPr>
              <a:t>&amp; personalized </a:t>
            </a:r>
            <a:r>
              <a:rPr lang="en-US" sz="1400" dirty="0">
                <a:solidFill>
                  <a:srgbClr val="C00000"/>
                </a:solidFill>
              </a:rPr>
              <a:t>theme based </a:t>
            </a:r>
            <a:r>
              <a:rPr lang="en-US" sz="1400" dirty="0" smtClean="0">
                <a:solidFill>
                  <a:srgbClr val="C00000"/>
                </a:solidFill>
              </a:rPr>
              <a:t>offers &amp; events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</a:t>
            </a:r>
            <a:r>
              <a:rPr lang="en-US" sz="1400" dirty="0" smtClean="0">
                <a:solidFill>
                  <a:srgbClr val="0D4753"/>
                </a:solidFill>
              </a:rPr>
              <a:t>features</a:t>
            </a:r>
            <a:endParaRPr lang="en-US" sz="1400" dirty="0">
              <a:solidFill>
                <a:srgbClr val="0D4753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– Option 2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</a:t>
            </a:r>
            <a:r>
              <a:rPr lang="en-US" sz="1400" dirty="0" smtClean="0">
                <a:solidFill>
                  <a:schemeClr val="bg1"/>
                </a:solidFill>
              </a:rPr>
              <a:t>xternal app integration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400" dirty="0" smtClean="0">
                <a:solidFill>
                  <a:schemeClr val="bg1"/>
                </a:solidFill>
              </a:rPr>
              <a:t>features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97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Pre &amp; Post </a:t>
            </a:r>
            <a:r>
              <a:rPr lang="en-US" sz="2700" b="1" smtClean="0">
                <a:solidFill>
                  <a:srgbClr val="002060"/>
                </a:solidFill>
                <a:latin typeface="Arial Black" panose="020B0A04020102020204" pitchFamily="34" charset="0"/>
              </a:rPr>
              <a:t>Pandemic Outlook – </a:t>
            </a:r>
            <a:r>
              <a:rPr lang="en-US" sz="2700" b="1" smtClean="0">
                <a:solidFill>
                  <a:srgbClr val="FF0000"/>
                </a:solidFill>
                <a:latin typeface="Arial Black" panose="020B0A04020102020204" pitchFamily="34" charset="0"/>
              </a:rPr>
              <a:t>To be updated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385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Integration with </a:t>
            </a:r>
            <a:r>
              <a:rPr lang="en-US" sz="1400" dirty="0" smtClean="0">
                <a:solidFill>
                  <a:schemeClr val="bg1"/>
                </a:solidFill>
              </a:rPr>
              <a:t>other apps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600" dirty="0" smtClean="0">
                <a:solidFill>
                  <a:schemeClr val="bg1"/>
                </a:solidFill>
              </a:rPr>
              <a:t>features</a:t>
            </a:r>
            <a:endParaRPr lang="en-US" sz="16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813" y="1071676"/>
            <a:ext cx="9818218" cy="52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mtClean="0">
                <a:solidFill>
                  <a:srgbClr val="002060"/>
                </a:solidFill>
                <a:latin typeface="Arial Black" panose="020B0A04020102020204" pitchFamily="34" charset="0"/>
              </a:rPr>
              <a:t>Bank Slide – </a:t>
            </a:r>
            <a:r>
              <a:rPr lang="en-US" sz="2700" b="1" smtClean="0">
                <a:solidFill>
                  <a:srgbClr val="FF0000"/>
                </a:solidFill>
                <a:latin typeface="Arial Black" panose="020B0A04020102020204" pitchFamily="34" charset="0"/>
              </a:rPr>
              <a:t>To be updated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385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Integration with </a:t>
            </a:r>
            <a:r>
              <a:rPr lang="en-US" sz="1400" dirty="0" smtClean="0">
                <a:solidFill>
                  <a:schemeClr val="bg1"/>
                </a:solidFill>
              </a:rPr>
              <a:t>other apps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600" dirty="0" smtClean="0">
                <a:solidFill>
                  <a:schemeClr val="bg1"/>
                </a:solidFill>
              </a:rPr>
              <a:t>features</a:t>
            </a:r>
            <a:endParaRPr lang="en-US" sz="16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9467" y="1234022"/>
            <a:ext cx="7000024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000" dirty="0" smtClean="0"/>
              <a:t>Possible partnership with bank on: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Customer sharing only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Infra sharing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/>
              <a:t>Funding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Ramification of commercial license procurement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NPCI angle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2988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mtClean="0">
                <a:solidFill>
                  <a:srgbClr val="002060"/>
                </a:solidFill>
                <a:latin typeface="Arial Black" panose="020B0A04020102020204" pitchFamily="34" charset="0"/>
              </a:rPr>
              <a:t>Bank Slide – To be updated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385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Integration with </a:t>
            </a:r>
            <a:r>
              <a:rPr lang="en-US" sz="1400" dirty="0" smtClean="0">
                <a:solidFill>
                  <a:schemeClr val="bg1"/>
                </a:solidFill>
              </a:rPr>
              <a:t>other apps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600" dirty="0" smtClean="0">
                <a:solidFill>
                  <a:schemeClr val="bg1"/>
                </a:solidFill>
              </a:rPr>
              <a:t>features</a:t>
            </a:r>
            <a:endParaRPr lang="en-US" sz="16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320" y="1885950"/>
            <a:ext cx="10525468" cy="35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9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smtClean="0">
                <a:solidFill>
                  <a:srgbClr val="FF0000"/>
                </a:solidFill>
                <a:latin typeface="Arial Black" panose="020B0A04020102020204" pitchFamily="34" charset="0"/>
              </a:rPr>
              <a:t>Possible additions – to be updated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8385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Integration with </a:t>
            </a:r>
            <a:r>
              <a:rPr lang="en-US" sz="1400" dirty="0" smtClean="0">
                <a:solidFill>
                  <a:schemeClr val="bg1"/>
                </a:solidFill>
              </a:rPr>
              <a:t>other apps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600" dirty="0" smtClean="0">
                <a:solidFill>
                  <a:schemeClr val="bg1"/>
                </a:solidFill>
              </a:rPr>
              <a:t>features</a:t>
            </a:r>
            <a:endParaRPr lang="en-US" sz="16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79136" y="1334609"/>
            <a:ext cx="6096000" cy="1308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smtClean="0"/>
              <a:t>pandameic</a:t>
            </a:r>
            <a:r>
              <a:rPr lang="en-US" sz="1600" dirty="0" smtClean="0"/>
              <a:t> </a:t>
            </a:r>
            <a:r>
              <a:rPr lang="en-US" sz="1600" dirty="0"/>
              <a:t>&amp; post-pandemic slide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/>
              <a:t>banking &amp; resto interaction should be the theme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per </a:t>
            </a:r>
            <a:r>
              <a:rPr lang="en-US" sz="1600" dirty="0"/>
              <a:t>sale </a:t>
            </a:r>
            <a:r>
              <a:rPr lang="en-US" sz="1600" dirty="0" smtClean="0"/>
              <a:t>bank benefit </a:t>
            </a:r>
            <a:r>
              <a:rPr lang="en-US" sz="1600" dirty="0"/>
              <a:t>to be </a:t>
            </a:r>
            <a:r>
              <a:rPr lang="en-US" sz="1600" dirty="0" smtClean="0"/>
              <a:t>noted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600" dirty="0" smtClean="0"/>
              <a:t>DR appraisal among existing aggregators</a:t>
            </a:r>
          </a:p>
        </p:txBody>
      </p:sp>
    </p:spTree>
    <p:extLst>
      <p:ext uri="{BB962C8B-B14F-4D97-AF65-F5344CB8AC3E}">
        <p14:creationId xmlns:p14="http://schemas.microsoft.com/office/powerpoint/2010/main" val="27946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, Vision &amp; Values</a:t>
            </a:r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 smtClean="0">
                <a:solidFill>
                  <a:srgbClr val="002060"/>
                </a:solidFill>
              </a:rPr>
              <a:t>To become </a:t>
            </a:r>
            <a:r>
              <a:rPr lang="en-US" sz="1900" dirty="0">
                <a:solidFill>
                  <a:srgbClr val="002060"/>
                </a:solidFill>
              </a:rPr>
              <a:t>a global leader in hospitality industry, </a:t>
            </a:r>
            <a:r>
              <a:rPr lang="en-US" sz="1900" dirty="0" smtClean="0">
                <a:solidFill>
                  <a:srgbClr val="002060"/>
                </a:solidFill>
              </a:rPr>
              <a:t>realizing pioneering advancements in established services</a:t>
            </a:r>
            <a:r>
              <a:rPr lang="en-US" sz="1900" dirty="0">
                <a:solidFill>
                  <a:srgbClr val="002060"/>
                </a:solidFill>
              </a:rPr>
              <a:t>, to </a:t>
            </a:r>
            <a:r>
              <a:rPr lang="en-US" sz="1900" dirty="0" smtClean="0">
                <a:solidFill>
                  <a:srgbClr val="002060"/>
                </a:solidFill>
              </a:rPr>
              <a:t>accomplish growth of both our partners </a:t>
            </a:r>
            <a:r>
              <a:rPr lang="en-US" sz="1900" dirty="0">
                <a:solidFill>
                  <a:srgbClr val="002060"/>
                </a:solidFill>
              </a:rPr>
              <a:t>&amp; </a:t>
            </a:r>
            <a:r>
              <a:rPr lang="en-US" sz="1900" dirty="0" smtClean="0">
                <a:solidFill>
                  <a:srgbClr val="002060"/>
                </a:solidFill>
              </a:rPr>
              <a:t>customers</a:t>
            </a:r>
            <a:endParaRPr lang="en-US" sz="1900" dirty="0">
              <a:solidFill>
                <a:srgbClr val="002060"/>
              </a:solidFill>
            </a:endParaRP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 smtClean="0">
                <a:solidFill>
                  <a:srgbClr val="002060"/>
                </a:solidFill>
              </a:rPr>
              <a:t>WA</a:t>
            </a:r>
            <a:r>
              <a:rPr lang="en-US" sz="1900" dirty="0" smtClean="0">
                <a:solidFill>
                  <a:srgbClr val="FF0000"/>
                </a:solidFill>
              </a:rPr>
              <a:t>I</a:t>
            </a:r>
            <a:r>
              <a:rPr lang="en-US" sz="1900" dirty="0" smtClean="0">
                <a:solidFill>
                  <a:srgbClr val="002060"/>
                </a:solidFill>
              </a:rPr>
              <a:t>Ū is </a:t>
            </a:r>
            <a:r>
              <a:rPr lang="en-US" sz="1900" dirty="0">
                <a:solidFill>
                  <a:srgbClr val="002060"/>
                </a:solidFill>
              </a:rPr>
              <a:t>dedicated to provide modern &amp; innovative solutions to our </a:t>
            </a:r>
            <a:r>
              <a:rPr lang="en-US" sz="1900" dirty="0" smtClean="0">
                <a:solidFill>
                  <a:srgbClr val="002060"/>
                </a:solidFill>
              </a:rPr>
              <a:t>hospitality partners</a:t>
            </a:r>
            <a:r>
              <a:rPr lang="en-US" sz="1900" dirty="0">
                <a:solidFill>
                  <a:srgbClr val="002060"/>
                </a:solidFill>
              </a:rPr>
              <a:t>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Values:</a:t>
            </a:r>
            <a:endParaRPr lang="en-US" sz="2800" b="1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</a:t>
            </a:r>
            <a:r>
              <a:rPr lang="en-US" sz="1900" b="1" dirty="0" smtClean="0">
                <a:solidFill>
                  <a:srgbClr val="002060"/>
                </a:solidFill>
              </a:rPr>
              <a:t>through Leadership </a:t>
            </a:r>
            <a:r>
              <a:rPr lang="en-US" sz="1900" dirty="0" smtClean="0">
                <a:solidFill>
                  <a:srgbClr val="002060"/>
                </a:solidFill>
              </a:rPr>
              <a:t>: To spearhead hospitality experience enrichment, Consistently</a:t>
            </a:r>
            <a:endParaRPr lang="en-US" sz="1900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</a:t>
            </a:r>
            <a:r>
              <a:rPr lang="en-US" sz="1900" b="1" dirty="0" smtClean="0">
                <a:solidFill>
                  <a:srgbClr val="002060"/>
                </a:solidFill>
              </a:rPr>
              <a:t>Elegance </a:t>
            </a:r>
            <a:r>
              <a:rPr lang="en-US" sz="1900" dirty="0" smtClean="0">
                <a:solidFill>
                  <a:srgbClr val="002060"/>
                </a:solidFill>
              </a:rPr>
              <a:t>: To develop ultramodern hospitality business solutions </a:t>
            </a:r>
            <a:endParaRPr lang="en-US" sz="1900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 smtClean="0">
                <a:solidFill>
                  <a:srgbClr val="002060"/>
                </a:solidFill>
              </a:rPr>
              <a:t>Focus &amp; Evolution </a:t>
            </a:r>
            <a:r>
              <a:rPr lang="en-US" sz="1900" dirty="0" smtClean="0">
                <a:solidFill>
                  <a:srgbClr val="002060"/>
                </a:solidFill>
              </a:rPr>
              <a:t>: Relentlessly strive to improve business value through performance</a:t>
            </a:r>
            <a:endParaRPr lang="en-US" sz="1900" dirty="0">
              <a:solidFill>
                <a:srgbClr val="002060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1334798" y="1213188"/>
            <a:ext cx="10490018" cy="18239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Organization Structure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30915" y="1317383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Rajesh Karandikar</a:t>
            </a:r>
          </a:p>
          <a:p>
            <a:pPr algn="ctr"/>
            <a:r>
              <a:rPr lang="en-US" sz="1600" dirty="0" smtClean="0"/>
              <a:t>Founder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30915" y="1561489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896164" y="1306854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Alok Sambuddha</a:t>
            </a:r>
          </a:p>
          <a:p>
            <a:pPr algn="ctr"/>
            <a:r>
              <a:rPr lang="en-US" sz="1600" dirty="0" smtClean="0"/>
              <a:t>Founder</a:t>
            </a:r>
            <a:endParaRPr lang="en-US" sz="1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64" y="1555331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29324" y="199895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 Member 4</a:t>
            </a:r>
          </a:p>
          <a:p>
            <a:pPr algn="ctr"/>
            <a:r>
              <a:rPr lang="en-US" sz="1600" dirty="0" smtClean="0"/>
              <a:t>TBD</a:t>
            </a:r>
            <a:endParaRPr lang="en-US" sz="16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29324" y="2258973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56028" y="2001870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 Member 5</a:t>
            </a:r>
          </a:p>
          <a:p>
            <a:pPr algn="ctr"/>
            <a:r>
              <a:rPr lang="en-US" sz="1600" dirty="0" smtClean="0"/>
              <a:t>TBD</a:t>
            </a:r>
            <a:endParaRPr lang="en-US" sz="16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56028" y="226947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02398" y="1989988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 Member 6</a:t>
            </a:r>
          </a:p>
          <a:p>
            <a:pPr algn="ctr"/>
            <a:r>
              <a:rPr lang="en-US" sz="1600" dirty="0" smtClean="0"/>
              <a:t>TBD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802398" y="2250009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845560" y="197871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 Member 7</a:t>
            </a:r>
          </a:p>
          <a:p>
            <a:pPr algn="ctr"/>
            <a:r>
              <a:rPr lang="en-US" sz="1600" dirty="0" smtClean="0"/>
              <a:t>TBD</a:t>
            </a:r>
            <a:endParaRPr lang="en-US" sz="16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9845560" y="2233618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49517" y="2003435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 Member 3</a:t>
            </a:r>
          </a:p>
          <a:p>
            <a:pPr algn="ctr"/>
            <a:r>
              <a:rPr lang="en-US" sz="1600" dirty="0" smtClean="0"/>
              <a:t>TBD</a:t>
            </a:r>
            <a:endParaRPr lang="en-US" sz="16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549517" y="226345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463505" y="2831809"/>
            <a:ext cx="8296043" cy="61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2"/>
          </p:cNvCxnSpPr>
          <p:nvPr/>
        </p:nvCxnSpPr>
        <p:spPr>
          <a:xfrm>
            <a:off x="2463505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</p:cNvCxnSpPr>
          <p:nvPr/>
        </p:nvCxnSpPr>
        <p:spPr>
          <a:xfrm>
            <a:off x="10759548" y="2473353"/>
            <a:ext cx="0" cy="3717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336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658859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119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3638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Account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sp>
        <p:nvSpPr>
          <p:cNvPr id="81" name="Rounded Rectangle 80"/>
          <p:cNvSpPr/>
          <p:nvPr/>
        </p:nvSpPr>
        <p:spPr>
          <a:xfrm>
            <a:off x="27354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HR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sp>
        <p:nvSpPr>
          <p:cNvPr id="83" name="Rounded Rectangle 82"/>
          <p:cNvSpPr/>
          <p:nvPr/>
        </p:nvSpPr>
        <p:spPr>
          <a:xfrm>
            <a:off x="4140200" y="3556185"/>
            <a:ext cx="1751037" cy="45801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Legal/Compliance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sp>
        <p:nvSpPr>
          <p:cNvPr id="85" name="Rounded Rectangle 84"/>
          <p:cNvSpPr/>
          <p:nvPr/>
        </p:nvSpPr>
        <p:spPr>
          <a:xfrm>
            <a:off x="101903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Admin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sp>
        <p:nvSpPr>
          <p:cNvPr id="87" name="Rounded Rectangle 86"/>
          <p:cNvSpPr/>
          <p:nvPr/>
        </p:nvSpPr>
        <p:spPr>
          <a:xfrm>
            <a:off x="8780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Support</a:t>
            </a:r>
          </a:p>
          <a:p>
            <a:pPr algn="ctr"/>
            <a:r>
              <a:rPr lang="en-US" sz="1600" b="1" dirty="0" smtClean="0"/>
              <a:t>Dept. Head</a:t>
            </a:r>
            <a:endParaRPr lang="en-US" sz="1600" b="1" dirty="0"/>
          </a:p>
        </p:txBody>
      </p:sp>
      <p:sp>
        <p:nvSpPr>
          <p:cNvPr id="89" name="Rounded Rectangle 88"/>
          <p:cNvSpPr/>
          <p:nvPr/>
        </p:nvSpPr>
        <p:spPr>
          <a:xfrm>
            <a:off x="7383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IT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sp>
        <p:nvSpPr>
          <p:cNvPr id="91" name="Rounded Rectangle 90"/>
          <p:cNvSpPr/>
          <p:nvPr/>
        </p:nvSpPr>
        <p:spPr>
          <a:xfrm>
            <a:off x="6059486" y="3557590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Sales</a:t>
            </a:r>
          </a:p>
          <a:p>
            <a:pPr algn="ctr"/>
            <a:r>
              <a:rPr lang="en-US" sz="1600" dirty="0" smtClean="0"/>
              <a:t>Dept. Head</a:t>
            </a:r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6664809" y="4027624"/>
            <a:ext cx="14286" cy="82982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 smtClean="0"/>
              <a:t>REGIONAL SALES OFFICES</a:t>
            </a:r>
            <a:endParaRPr lang="en-US" sz="2800" dirty="0" smtClean="0"/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982606" y="3371637"/>
            <a:ext cx="8827557" cy="165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5" idx="0"/>
          </p:cNvCxnSpPr>
          <p:nvPr/>
        </p:nvCxnSpPr>
        <p:spPr>
          <a:xfrm>
            <a:off x="10810163" y="33703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371880" y="3375063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985993" y="3375055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662227" y="3379810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947488" y="33798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52047" y="3384564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85205" y="3379791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663622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7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1: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Indicative Process Flow – Purchase</a:t>
            </a:r>
          </a:p>
          <a:p>
            <a:endParaRPr lang="en-US" sz="2700" b="1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22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234" y="1071676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Lack of options to share or gift a drink to friends or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broadcast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Obligation of menu costing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 smtClean="0">
                <a:solidFill>
                  <a:srgbClr val="7030A0"/>
                </a:solidFill>
              </a:rPr>
              <a:t>to share/offer drink to anyone, anywhere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Use based costing, with exciting offers &amp; guaranteed cashback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More value for money &amp; standardization of health &amp; wellness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245368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 smtClean="0">
                <a:solidFill>
                  <a:srgbClr val="7030A0"/>
                </a:solidFill>
              </a:rPr>
              <a:t>Gift or share a drink of choice to your beloved ones e.g. Corporates, Family &amp; Friends &amp; colleagues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2406" y="2560384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Offer a New Friend</a:t>
            </a:r>
          </a:p>
          <a:p>
            <a:pPr algn="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Payments &amp; Point Wallet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29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Service for the our bank partner’s privileged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7712" y="385828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70C0"/>
                </a:solidFill>
              </a:rPr>
              <a:t>Purchase For Self</a:t>
            </a:r>
          </a:p>
          <a:p>
            <a:pPr algn="r"/>
            <a:r>
              <a:rPr lang="en-US" sz="1600" dirty="0" smtClean="0">
                <a:solidFill>
                  <a:srgbClr val="0070C0"/>
                </a:solidFill>
              </a:rPr>
              <a:t>Instant cashback facility for regular customers to avail restaurant services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80754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Food Delivery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Break the dependency of service aggregators, with reduced expenses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279092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2647987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199" y="398042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932" y="1183879"/>
            <a:ext cx="2063556" cy="50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</a:t>
            </a:r>
            <a:r>
              <a:rPr lang="en-US" sz="1600" dirty="0" smtClean="0">
                <a:solidFill>
                  <a:srgbClr val="002060"/>
                </a:solidFill>
              </a:rPr>
              <a:t>organized </a:t>
            </a:r>
            <a:r>
              <a:rPr lang="en-US" sz="1600" dirty="0">
                <a:solidFill>
                  <a:srgbClr val="002060"/>
                </a:solidFill>
              </a:rPr>
              <a:t>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</a:t>
            </a:r>
            <a:r>
              <a:rPr lang="en-US" sz="1600" dirty="0" smtClean="0">
                <a:solidFill>
                  <a:srgbClr val="002060"/>
                </a:solidFill>
              </a:rPr>
              <a:t>organize’, </a:t>
            </a:r>
            <a:r>
              <a:rPr lang="en-US" sz="1600" dirty="0">
                <a:solidFill>
                  <a:srgbClr val="002060"/>
                </a:solidFill>
              </a:rPr>
              <a:t>driving increased focus on consumers, </a:t>
            </a:r>
            <a:r>
              <a:rPr lang="en-US" sz="1600" dirty="0" smtClean="0">
                <a:solidFill>
                  <a:srgbClr val="002060"/>
                </a:solidFill>
              </a:rPr>
              <a:t>innovation &amp; efficiency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</a:t>
            </a:r>
            <a:r>
              <a:rPr lang="en-US" sz="1600" dirty="0" smtClean="0">
                <a:solidFill>
                  <a:srgbClr val="002060"/>
                </a:solidFill>
              </a:rPr>
              <a:t>packaging</a:t>
            </a:r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Trend </a:t>
            </a:r>
            <a:r>
              <a:rPr lang="en-US" sz="1600" dirty="0" smtClean="0">
                <a:solidFill>
                  <a:srgbClr val="002060"/>
                </a:solidFill>
              </a:rPr>
              <a:t>#6: FMCG &amp; entertainment industries will be major beneficiaries of rising disposable income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4934" y="2181026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Cross-industry appeal e.g. Banking, M&amp;E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Digital marketing enabler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Added value </a:t>
            </a:r>
            <a:r>
              <a:rPr lang="en-US" dirty="0" smtClean="0">
                <a:solidFill>
                  <a:srgbClr val="002060"/>
                </a:solidFill>
              </a:rPr>
              <a:t>of </a:t>
            </a:r>
            <a:r>
              <a:rPr lang="en-US" dirty="0">
                <a:solidFill>
                  <a:srgbClr val="002060"/>
                </a:solidFill>
              </a:rPr>
              <a:t>money for </a:t>
            </a:r>
            <a:r>
              <a:rPr lang="en-US" dirty="0" smtClean="0">
                <a:solidFill>
                  <a:srgbClr val="002060"/>
                </a:solidFill>
              </a:rPr>
              <a:t>customers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97368" y="2495356"/>
            <a:ext cx="3714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Cross-Industry partnerships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Absence of support from Venture Capital or Institutional Investors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0915" y="3954650"/>
            <a:ext cx="39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Competition from global players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If we wont do it, someone else will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6849" y="3831719"/>
            <a:ext cx="4622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Rising </a:t>
            </a:r>
            <a:r>
              <a:rPr lang="en-US" dirty="0">
                <a:solidFill>
                  <a:srgbClr val="002060"/>
                </a:solidFill>
              </a:rPr>
              <a:t>disposable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Technology innovation &amp; influence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Unorganized sector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Rising urbanization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International tie-ups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&amp; relevant consumer base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Bonus Media &amp; Entertainment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Higher Customer Retention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Cost Effective Marketing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Indirect Revenue Source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Economical Delivery</a:t>
            </a:r>
            <a:endParaRPr 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Gift / Offer a Friend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Interactive Games &amp; Entertainment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Enhanced Restaurant Search &amp; Selection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</a:t>
            </a:r>
            <a:r>
              <a:rPr lang="en-US" sz="1400" dirty="0" smtClean="0"/>
              <a:t>Channel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Standard Multi City Platform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 Registration &amp; Livestreaming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Increased Digital Reach Through </a:t>
            </a:r>
            <a:r>
              <a:rPr lang="en-US" sz="1400" dirty="0"/>
              <a:t>A</a:t>
            </a:r>
            <a:r>
              <a:rPr lang="en-US" sz="1400" dirty="0" smtClean="0"/>
              <a:t>cceptance &amp; Branding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Reduced Operating Costs </a:t>
            </a:r>
          </a:p>
          <a:p>
            <a:r>
              <a:rPr lang="en-US" sz="1400" dirty="0" smtClean="0"/>
              <a:t>&amp; Cross-Industry Marketing Network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Corporate Events &amp; Flexible Packaging for Social Occasions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Q1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</a:t>
            </a:r>
            <a:r>
              <a:rPr lang="en-US" sz="2000" b="1" dirty="0" smtClean="0"/>
              <a:t>Gateway &amp; Wallet</a:t>
            </a:r>
            <a:endParaRPr lang="en-US" sz="2000" b="1" dirty="0"/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Gift points to your family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&amp;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Broadcast &amp; Livestream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xmlns="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xmlns="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xmlns="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xmlns="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xmlns="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3">
                    <a:lumMod val="75000"/>
                  </a:schemeClr>
                </a:solidFill>
              </a:rPr>
              <a:t>October 2023</a:t>
            </a:r>
            <a:endParaRPr lang="en-US" noProof="1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3000 </a:t>
            </a:r>
            <a:r>
              <a:rPr lang="en-US" sz="1200" noProof="1"/>
              <a:t>FL3 &amp; </a:t>
            </a:r>
            <a:r>
              <a:rPr lang="en-US" sz="1200" noProof="1" smtClean="0"/>
              <a:t>3 Lacs </a:t>
            </a:r>
            <a:r>
              <a:rPr lang="en-US" sz="1200" noProof="1"/>
              <a:t>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tx2"/>
                </a:solidFill>
              </a:rPr>
              <a:t>April 2023</a:t>
            </a:r>
            <a:endParaRPr lang="en-US" b="1" noProof="1">
              <a:solidFill>
                <a:schemeClr val="tx2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2400 </a:t>
            </a:r>
            <a:r>
              <a:rPr lang="en-US" sz="1200" noProof="1"/>
              <a:t>FL3 &amp; </a:t>
            </a:r>
            <a:r>
              <a:rPr lang="en-US" sz="1200" noProof="1" smtClean="0"/>
              <a:t>2.4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5"/>
                </a:solidFill>
              </a:rPr>
              <a:t>October 2022</a:t>
            </a:r>
            <a:endParaRPr lang="en-US" b="1" noProof="1">
              <a:solidFill>
                <a:schemeClr val="accent5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1800 </a:t>
            </a:r>
            <a:r>
              <a:rPr lang="en-US" sz="1200" noProof="1"/>
              <a:t>FL3 &amp; </a:t>
            </a:r>
            <a:r>
              <a:rPr lang="en-US" sz="1200" noProof="1" smtClean="0"/>
              <a:t>1.8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2">
                    <a:lumMod val="75000"/>
                  </a:schemeClr>
                </a:solidFill>
              </a:rPr>
              <a:t>April 2022</a:t>
            </a:r>
            <a:endParaRPr lang="en-US" b="1" noProof="1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n-US" sz="1200" noProof="1" smtClean="0"/>
              <a:t>Expand in existing 10 Cities &amp; explore additional scope</a:t>
            </a:r>
            <a:endParaRPr lang="en-US" sz="1200" noProof="1"/>
          </a:p>
          <a:p>
            <a:pPr algn="just"/>
            <a:r>
              <a:rPr lang="en-US" sz="1200" noProof="1"/>
              <a:t>Target </a:t>
            </a:r>
            <a:r>
              <a:rPr lang="en-US" sz="1200" noProof="1" smtClean="0"/>
              <a:t>1200 </a:t>
            </a:r>
            <a:r>
              <a:rPr lang="en-US" sz="1200" noProof="1"/>
              <a:t>FL3 &amp; </a:t>
            </a:r>
            <a:r>
              <a:rPr lang="en-US" sz="1200" noProof="1" smtClean="0"/>
              <a:t>1.2 L 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6"/>
                </a:solidFill>
              </a:rPr>
              <a:t>October 2021</a:t>
            </a:r>
          </a:p>
          <a:p>
            <a:pPr algn="just"/>
            <a:r>
              <a:rPr lang="en-US" sz="1200" noProof="1" smtClean="0"/>
              <a:t>Launch in 10 Cities</a:t>
            </a:r>
          </a:p>
          <a:p>
            <a:pPr algn="just"/>
            <a:r>
              <a:rPr lang="en-US" sz="1200" noProof="1" smtClean="0"/>
              <a:t>Target 600 FL3 &amp; 60 thousand FL4 Customers in Each City</a:t>
            </a:r>
            <a:endParaRPr lang="en-US" sz="1200" noProof="1"/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xmlns="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xmlns="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rgbClr val="92D050"/>
                </a:solidFill>
              </a:rPr>
              <a:t>April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3600 </a:t>
            </a:r>
            <a:r>
              <a:rPr lang="en-US" sz="1200" noProof="1"/>
              <a:t>FL3 &amp; </a:t>
            </a:r>
            <a:r>
              <a:rPr lang="en-US" sz="1200" noProof="1" smtClean="0"/>
              <a:t>3.6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 smtClean="0"/>
              <a:t>MVP </a:t>
            </a:r>
            <a:r>
              <a:rPr lang="en-US" sz="1600" dirty="0" err="1" smtClean="0"/>
              <a:t>PoC</a:t>
            </a:r>
            <a:r>
              <a:rPr lang="en-US" sz="1600" dirty="0" smtClean="0"/>
              <a:t>	         	          : April 2021</a:t>
            </a:r>
          </a:p>
          <a:p>
            <a:r>
              <a:rPr lang="en-US" sz="1600" dirty="0" smtClean="0"/>
              <a:t>Foundation Period 	          : April-21 to September-21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RBI Approval &amp;</a:t>
            </a:r>
            <a:r>
              <a:rPr lang="en-US" b="1" dirty="0" smtClean="0">
                <a:solidFill>
                  <a:srgbClr val="00B050"/>
                </a:solidFill>
              </a:rPr>
              <a:t> Launch   : Oct 2021 (Wave 1)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 smtClean="0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 smtClean="0">
                <a:solidFill>
                  <a:srgbClr val="7030A0"/>
                </a:solidFill>
              </a:rPr>
              <a:t>36Lacs FL4</a:t>
            </a:r>
            <a:endParaRPr lang="en-US" sz="1200" noProof="1">
              <a:solidFill>
                <a:srgbClr val="7030A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30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24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18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12Lacs 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17420</TotalTime>
  <Words>1693</Words>
  <Application>Microsoft Office PowerPoint</Application>
  <PresentationFormat>Widescreen</PresentationFormat>
  <Paragraphs>313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Microsoft account</cp:lastModifiedBy>
  <cp:revision>184</cp:revision>
  <cp:lastPrinted>2021-01-03T16:15:59Z</cp:lastPrinted>
  <dcterms:created xsi:type="dcterms:W3CDTF">2020-06-12T02:29:26Z</dcterms:created>
  <dcterms:modified xsi:type="dcterms:W3CDTF">2021-01-16T17:55:42Z</dcterms:modified>
</cp:coreProperties>
</file>